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69" d="100"/>
          <a:sy n="169" d="100"/>
        </p:scale>
        <p:origin x="-5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9C8CA-369C-8F4C-A772-BF29AA936114}" type="datetimeFigureOut">
              <a:rPr kumimoji="1" lang="zh-CN" altLang="en-US" smtClean="0"/>
              <a:t>19/5/8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BA-9F81-1541-9610-FC552C352B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856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9C8CA-369C-8F4C-A772-BF29AA936114}" type="datetimeFigureOut">
              <a:rPr kumimoji="1" lang="zh-CN" altLang="en-US" smtClean="0"/>
              <a:t>19/5/8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BA-9F81-1541-9610-FC552C352B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62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9C8CA-369C-8F4C-A772-BF29AA936114}" type="datetimeFigureOut">
              <a:rPr kumimoji="1" lang="zh-CN" altLang="en-US" smtClean="0"/>
              <a:t>19/5/8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BA-9F81-1541-9610-FC552C352B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0514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9C8CA-369C-8F4C-A772-BF29AA936114}" type="datetimeFigureOut">
              <a:rPr kumimoji="1" lang="zh-CN" altLang="en-US" smtClean="0"/>
              <a:t>19/5/8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BA-9F81-1541-9610-FC552C352B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274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9C8CA-369C-8F4C-A772-BF29AA936114}" type="datetimeFigureOut">
              <a:rPr kumimoji="1" lang="zh-CN" altLang="en-US" smtClean="0"/>
              <a:t>19/5/8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BA-9F81-1541-9610-FC552C352B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385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9C8CA-369C-8F4C-A772-BF29AA936114}" type="datetimeFigureOut">
              <a:rPr kumimoji="1" lang="zh-CN" altLang="en-US" smtClean="0"/>
              <a:t>19/5/8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BA-9F81-1541-9610-FC552C352B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335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9C8CA-369C-8F4C-A772-BF29AA936114}" type="datetimeFigureOut">
              <a:rPr kumimoji="1" lang="zh-CN" altLang="en-US" smtClean="0"/>
              <a:t>19/5/8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BA-9F81-1541-9610-FC552C352B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087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9C8CA-369C-8F4C-A772-BF29AA936114}" type="datetimeFigureOut">
              <a:rPr kumimoji="1" lang="zh-CN" altLang="en-US" smtClean="0"/>
              <a:t>19/5/8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BA-9F81-1541-9610-FC552C352B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650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9C8CA-369C-8F4C-A772-BF29AA936114}" type="datetimeFigureOut">
              <a:rPr kumimoji="1" lang="zh-CN" altLang="en-US" smtClean="0"/>
              <a:t>19/5/8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BA-9F81-1541-9610-FC552C352B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6955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9C8CA-369C-8F4C-A772-BF29AA936114}" type="datetimeFigureOut">
              <a:rPr kumimoji="1" lang="zh-CN" altLang="en-US" smtClean="0"/>
              <a:t>19/5/8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BA-9F81-1541-9610-FC552C352B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6161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9C8CA-369C-8F4C-A772-BF29AA936114}" type="datetimeFigureOut">
              <a:rPr kumimoji="1" lang="zh-CN" altLang="en-US" smtClean="0"/>
              <a:t>19/5/8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BA-9F81-1541-9610-FC552C352B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364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9C8CA-369C-8F4C-A772-BF29AA936114}" type="datetimeFigureOut">
              <a:rPr kumimoji="1" lang="zh-CN" altLang="en-US" smtClean="0"/>
              <a:t>19/5/8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F81BA-9F81-1541-9610-FC552C352B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2210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ditor.planning.domains" TargetMode="Externa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/>
                <a:cs typeface="Times New Roman"/>
              </a:rPr>
              <a:t>How to create your own applications with planning</a:t>
            </a:r>
            <a:endParaRPr kumimoji="1" lang="zh-CN" altLang="en-US" dirty="0">
              <a:latin typeface="Times New Roman"/>
              <a:cs typeface="Times New Roman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008000"/>
                </a:solidFill>
                <a:latin typeface="Times New Roman"/>
                <a:cs typeface="Times New Roman"/>
              </a:rPr>
              <a:t>Hankui Zhuo</a:t>
            </a:r>
          </a:p>
          <a:p>
            <a:r>
              <a:rPr kumimoji="1" lang="en-US" altLang="zh-CN" dirty="0" smtClean="0">
                <a:solidFill>
                  <a:srgbClr val="008000"/>
                </a:solidFill>
                <a:latin typeface="Times New Roman"/>
                <a:cs typeface="Times New Roman"/>
              </a:rPr>
              <a:t>May 8, 2019</a:t>
            </a:r>
            <a:endParaRPr kumimoji="1" lang="zh-CN" altLang="en-US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2519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63876"/>
            <a:ext cx="8229600" cy="1143000"/>
          </a:xfrm>
        </p:spPr>
        <p:txBody>
          <a:bodyPr/>
          <a:lstStyle/>
          <a:p>
            <a:r>
              <a:rPr kumimoji="1" lang="en-US" altLang="zh-CN" dirty="0" smtClean="0">
                <a:latin typeface="Times New Roman"/>
                <a:cs typeface="Times New Roman"/>
              </a:rPr>
              <a:t>Topic 1: solve </a:t>
            </a:r>
            <a:r>
              <a:rPr kumimoji="1" lang="en-US" altLang="zh-CN" dirty="0" smtClean="0">
                <a:solidFill>
                  <a:srgbClr val="0000FF"/>
                </a:solidFill>
                <a:latin typeface="Times New Roman"/>
                <a:cs typeface="Times New Roman"/>
              </a:rPr>
              <a:t>8-puzzle </a:t>
            </a:r>
            <a:r>
              <a:rPr kumimoji="1" lang="en-US" altLang="zh-CN" dirty="0" smtClean="0">
                <a:latin typeface="Times New Roman"/>
                <a:cs typeface="Times New Roman"/>
              </a:rPr>
              <a:t>problems</a:t>
            </a:r>
            <a:endParaRPr kumimoji="1" lang="zh-CN" altLang="en-US" dirty="0">
              <a:latin typeface="Times New Roman"/>
              <a:cs typeface="Times New Roman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39904"/>
            <a:ext cx="6631315" cy="4947358"/>
          </a:xfrm>
        </p:spPr>
        <p:txBody>
          <a:bodyPr/>
          <a:lstStyle/>
          <a:p>
            <a:r>
              <a:rPr kumimoji="1" lang="en-US" altLang="zh-CN" dirty="0" smtClean="0"/>
              <a:t>Build domain model</a:t>
            </a:r>
          </a:p>
          <a:p>
            <a:pPr lvl="1"/>
            <a:r>
              <a:rPr kumimoji="1" lang="en-US" altLang="zh-CN" dirty="0" smtClean="0"/>
              <a:t>A set of predicates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A set of operators</a:t>
            </a:r>
          </a:p>
          <a:p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195" y="2594814"/>
            <a:ext cx="3030097" cy="16295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57" y="4685577"/>
            <a:ext cx="3273732" cy="18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68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>
                <a:latin typeface="Times New Roman"/>
                <a:cs typeface="Times New Roman"/>
              </a:rPr>
              <a:t>Topic 1: solve </a:t>
            </a:r>
            <a:r>
              <a:rPr kumimoji="1" lang="en-US" altLang="zh-CN" dirty="0" smtClean="0">
                <a:solidFill>
                  <a:srgbClr val="0000FF"/>
                </a:solidFill>
                <a:latin typeface="Times New Roman"/>
                <a:cs typeface="Times New Roman"/>
              </a:rPr>
              <a:t>8-puzzle </a:t>
            </a:r>
            <a:r>
              <a:rPr kumimoji="1" lang="en-US" altLang="zh-CN" dirty="0" smtClean="0">
                <a:latin typeface="Times New Roman"/>
                <a:cs typeface="Times New Roman"/>
              </a:rPr>
              <a:t>problems (continued)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76791"/>
            <a:ext cx="8229600" cy="2224773"/>
          </a:xfrm>
        </p:spPr>
        <p:txBody>
          <a:bodyPr/>
          <a:lstStyle/>
          <a:p>
            <a:r>
              <a:rPr kumimoji="1" lang="en-US" altLang="zh-CN" dirty="0" smtClean="0">
                <a:latin typeface="Times New Roman"/>
                <a:cs typeface="Times New Roman"/>
              </a:rPr>
              <a:t>Build objects, initial and goal states</a:t>
            </a:r>
          </a:p>
          <a:p>
            <a:pPr lvl="1"/>
            <a:r>
              <a:rPr kumimoji="1" lang="en-US" altLang="zh-CN" dirty="0" smtClean="0">
                <a:solidFill>
                  <a:srgbClr val="0000FF"/>
                </a:solidFill>
                <a:latin typeface="Times New Roman"/>
                <a:cs typeface="Times New Roman"/>
              </a:rPr>
              <a:t>Objects:</a:t>
            </a:r>
            <a:r>
              <a:rPr kumimoji="1" lang="en-US" altLang="zh-CN" dirty="0" smtClean="0">
                <a:latin typeface="Times New Roman"/>
                <a:cs typeface="Times New Roman"/>
              </a:rPr>
              <a:t> all objects </a:t>
            </a:r>
            <a:r>
              <a:rPr kumimoji="1" lang="en-US" altLang="zh-CN" dirty="0" smtClean="0">
                <a:latin typeface="Times New Roman"/>
                <a:cs typeface="Times New Roman"/>
              </a:rPr>
              <a:t>involved in your problem</a:t>
            </a:r>
            <a:endParaRPr kumimoji="1" lang="en-US" altLang="zh-CN" dirty="0" smtClean="0">
              <a:latin typeface="Times New Roman"/>
              <a:cs typeface="Times New Roman"/>
            </a:endParaRPr>
          </a:p>
          <a:p>
            <a:pPr lvl="1"/>
            <a:r>
              <a:rPr kumimoji="1" lang="en-US" altLang="zh-CN" dirty="0" smtClean="0">
                <a:solidFill>
                  <a:srgbClr val="0000FF"/>
                </a:solidFill>
                <a:latin typeface="Times New Roman"/>
                <a:cs typeface="Times New Roman"/>
              </a:rPr>
              <a:t>Initial state:</a:t>
            </a:r>
            <a:r>
              <a:rPr kumimoji="1" lang="en-US" altLang="zh-CN" dirty="0" smtClean="0">
                <a:latin typeface="Times New Roman"/>
                <a:cs typeface="Times New Roman"/>
              </a:rPr>
              <a:t> a full set of propositions</a:t>
            </a:r>
          </a:p>
          <a:p>
            <a:pPr lvl="1"/>
            <a:r>
              <a:rPr kumimoji="1" lang="en-US" altLang="zh-CN" dirty="0" smtClean="0">
                <a:solidFill>
                  <a:srgbClr val="0000FF"/>
                </a:solidFill>
                <a:latin typeface="Times New Roman"/>
                <a:cs typeface="Times New Roman"/>
              </a:rPr>
              <a:t>Goal state:</a:t>
            </a:r>
            <a:r>
              <a:rPr kumimoji="1" lang="en-US" altLang="zh-CN" dirty="0" smtClean="0">
                <a:latin typeface="Times New Roman"/>
                <a:cs typeface="Times New Roman"/>
              </a:rPr>
              <a:t> a partial set of propositions</a:t>
            </a:r>
            <a:endParaRPr kumimoji="1" lang="zh-CN" altLang="en-US" dirty="0">
              <a:latin typeface="Times New Roman"/>
              <a:cs typeface="Times New Roman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96" y="4556001"/>
            <a:ext cx="7457710" cy="13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49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>
                <a:latin typeface="Times New Roman"/>
                <a:cs typeface="Times New Roman"/>
              </a:rPr>
              <a:t>Topic 1: solve </a:t>
            </a:r>
            <a:r>
              <a:rPr kumimoji="1" lang="en-US" altLang="zh-CN" dirty="0" smtClean="0">
                <a:solidFill>
                  <a:srgbClr val="0000FF"/>
                </a:solidFill>
                <a:latin typeface="Times New Roman"/>
                <a:cs typeface="Times New Roman"/>
              </a:rPr>
              <a:t>8-puzzle </a:t>
            </a:r>
            <a:r>
              <a:rPr kumimoji="1" lang="en-US" altLang="zh-CN" dirty="0" smtClean="0">
                <a:latin typeface="Times New Roman"/>
                <a:cs typeface="Times New Roman"/>
              </a:rPr>
              <a:t>problems (continued)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Main issues: </a:t>
            </a:r>
          </a:p>
          <a:p>
            <a:pPr lvl="1"/>
            <a:r>
              <a:rPr kumimoji="1" lang="en-US" altLang="zh-CN" dirty="0" smtClean="0"/>
              <a:t>How many predicates? </a:t>
            </a:r>
            <a:endParaRPr kumimoji="1" lang="en-US" altLang="zh-CN" dirty="0"/>
          </a:p>
          <a:p>
            <a:pPr lvl="2"/>
            <a:r>
              <a:rPr kumimoji="1" lang="en-US" altLang="zh-CN" dirty="0" smtClean="0">
                <a:solidFill>
                  <a:srgbClr val="0000FF"/>
                </a:solidFill>
              </a:rPr>
              <a:t>Specifying locations of objects</a:t>
            </a:r>
          </a:p>
          <a:p>
            <a:pPr lvl="2"/>
            <a:r>
              <a:rPr kumimoji="1" lang="en-US" altLang="zh-CN" dirty="0" smtClean="0">
                <a:solidFill>
                  <a:srgbClr val="0000FF"/>
                </a:solidFill>
              </a:rPr>
              <a:t>Specifying adjacency of locations</a:t>
            </a:r>
          </a:p>
          <a:p>
            <a:pPr lvl="1"/>
            <a:r>
              <a:rPr kumimoji="1" lang="en-US" altLang="zh-CN" dirty="0" smtClean="0"/>
              <a:t>How many operators?</a:t>
            </a:r>
          </a:p>
          <a:p>
            <a:pPr lvl="2"/>
            <a:r>
              <a:rPr kumimoji="1" lang="en-US" altLang="zh-CN" dirty="0">
                <a:solidFill>
                  <a:srgbClr val="0000FF"/>
                </a:solidFill>
              </a:rPr>
              <a:t>m</a:t>
            </a:r>
            <a:r>
              <a:rPr kumimoji="1" lang="en-US" altLang="zh-CN" dirty="0" smtClean="0">
                <a:solidFill>
                  <a:srgbClr val="0000FF"/>
                </a:solidFill>
              </a:rPr>
              <a:t>ove-up, move-down, move-left, move-right</a:t>
            </a:r>
          </a:p>
          <a:p>
            <a:pPr lvl="1"/>
            <a:r>
              <a:rPr kumimoji="1" lang="en-US" altLang="zh-CN" dirty="0" smtClean="0"/>
              <a:t>How many objects?</a:t>
            </a:r>
          </a:p>
          <a:p>
            <a:pPr lvl="2"/>
            <a:r>
              <a:rPr kumimoji="1" lang="en-US" altLang="zh-CN" dirty="0" smtClean="0">
                <a:solidFill>
                  <a:srgbClr val="0000FF"/>
                </a:solidFill>
              </a:rPr>
              <a:t>8 objects: 1, 2, 3, 4, 5, 6, 7, 8</a:t>
            </a:r>
          </a:p>
          <a:p>
            <a:pPr lvl="2"/>
            <a:r>
              <a:rPr kumimoji="1" lang="en-US" altLang="zh-CN" dirty="0" smtClean="0">
                <a:solidFill>
                  <a:srgbClr val="0000FF"/>
                </a:solidFill>
              </a:rPr>
              <a:t>9 locations: A, B, C, D, E, F, G, H, I</a:t>
            </a:r>
          </a:p>
          <a:p>
            <a:pPr lvl="1"/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51674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>
                <a:latin typeface="Times New Roman"/>
                <a:cs typeface="Times New Roman"/>
              </a:rPr>
              <a:t>Topic 1: solve </a:t>
            </a:r>
            <a:r>
              <a:rPr kumimoji="1" lang="en-US" altLang="zh-CN" dirty="0" smtClean="0">
                <a:solidFill>
                  <a:srgbClr val="0000FF"/>
                </a:solidFill>
                <a:latin typeface="Times New Roman"/>
                <a:cs typeface="Times New Roman"/>
              </a:rPr>
              <a:t>8-puzzle </a:t>
            </a:r>
            <a:r>
              <a:rPr kumimoji="1" lang="en-US" altLang="zh-CN" dirty="0" smtClean="0">
                <a:latin typeface="Times New Roman"/>
                <a:cs typeface="Times New Roman"/>
              </a:rPr>
              <a:t>problems (continued)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8322221" cy="1877719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 smtClean="0"/>
              <a:t>Input your domain and problem files to: </a:t>
            </a:r>
          </a:p>
          <a:p>
            <a:pPr lvl="1"/>
            <a:r>
              <a:rPr kumimoji="1" lang="en-US" altLang="zh-CN" dirty="0" smtClean="0">
                <a:hlinkClick r:id="rId2"/>
              </a:rPr>
              <a:t>http://editor.planning.domains</a:t>
            </a:r>
            <a:endParaRPr kumimoji="1" lang="en-US" altLang="zh-CN" dirty="0" smtClean="0"/>
          </a:p>
          <a:p>
            <a:r>
              <a:rPr kumimoji="1" lang="en-US" altLang="zh-CN" dirty="0" smtClean="0"/>
              <a:t>Test your files via solving the following problem:</a:t>
            </a:r>
            <a:endParaRPr kumimoji="1" lang="zh-CN" altLang="en-US" dirty="0"/>
          </a:p>
        </p:txBody>
      </p:sp>
      <p:pic>
        <p:nvPicPr>
          <p:cNvPr id="4" name="图片 3" descr="8puzz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33" y="3596066"/>
            <a:ext cx="6000721" cy="304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13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/>
                <a:cs typeface="Times New Roman"/>
              </a:rPr>
              <a:t>Topic 2: car sharing system</a:t>
            </a:r>
            <a:endParaRPr kumimoji="1" lang="zh-CN" altLang="en-US" dirty="0">
              <a:latin typeface="Times New Roman"/>
              <a:cs typeface="Times New Roman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72452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zh-CN" dirty="0" smtClean="0">
                <a:solidFill>
                  <a:srgbClr val="0000FF"/>
                </a:solidFill>
                <a:latin typeface="Times New Roman"/>
                <a:cs typeface="Times New Roman"/>
              </a:rPr>
              <a:t>Predicates:</a:t>
            </a:r>
          </a:p>
          <a:p>
            <a:pPr lvl="1"/>
            <a:r>
              <a:rPr kumimoji="1" lang="en-US" altLang="zh-CN" dirty="0" smtClean="0">
                <a:latin typeface="Times New Roman"/>
                <a:cs typeface="Times New Roman"/>
              </a:rPr>
              <a:t>Locations of drivers</a:t>
            </a:r>
          </a:p>
          <a:p>
            <a:pPr lvl="1"/>
            <a:r>
              <a:rPr kumimoji="1" lang="en-US" altLang="zh-CN" dirty="0" smtClean="0">
                <a:latin typeface="Times New Roman"/>
                <a:cs typeface="Times New Roman"/>
              </a:rPr>
              <a:t>Locations of customers</a:t>
            </a:r>
          </a:p>
          <a:p>
            <a:pPr lvl="1"/>
            <a:r>
              <a:rPr kumimoji="1" lang="en-US" altLang="zh-CN" dirty="0" smtClean="0">
                <a:latin typeface="Times New Roman"/>
                <a:cs typeface="Times New Roman"/>
              </a:rPr>
              <a:t>Adjacencies of locations</a:t>
            </a:r>
          </a:p>
          <a:p>
            <a:pPr lvl="1"/>
            <a:r>
              <a:rPr kumimoji="1" lang="en-US" altLang="zh-CN" dirty="0" smtClean="0">
                <a:latin typeface="Times New Roman"/>
                <a:cs typeface="Times New Roman"/>
              </a:rPr>
              <a:t>Availability of drivers and customers</a:t>
            </a:r>
          </a:p>
          <a:p>
            <a:pPr lvl="1"/>
            <a:r>
              <a:rPr kumimoji="1" lang="en-US" altLang="zh-CN" dirty="0" smtClean="0">
                <a:latin typeface="Times New Roman"/>
                <a:cs typeface="Times New Roman"/>
              </a:rPr>
              <a:t>Cost functions </a:t>
            </a:r>
            <a:r>
              <a:rPr kumimoji="1" lang="mr-IN" altLang="zh-CN" dirty="0" smtClean="0">
                <a:latin typeface="Times New Roman"/>
                <a:cs typeface="Times New Roman"/>
              </a:rPr>
              <a:t>–</a:t>
            </a:r>
            <a:r>
              <a:rPr kumimoji="1" lang="en-US" altLang="zh-CN" dirty="0" smtClean="0">
                <a:latin typeface="Times New Roman"/>
                <a:cs typeface="Times New Roman"/>
              </a:rPr>
              <a:t> about road length?</a:t>
            </a:r>
          </a:p>
          <a:p>
            <a:r>
              <a:rPr kumimoji="1" lang="en-US" altLang="zh-CN" dirty="0" smtClean="0">
                <a:solidFill>
                  <a:srgbClr val="0000FF"/>
                </a:solidFill>
                <a:latin typeface="Times New Roman"/>
                <a:cs typeface="Times New Roman"/>
              </a:rPr>
              <a:t>Operators:</a:t>
            </a:r>
          </a:p>
          <a:p>
            <a:pPr lvl="1"/>
            <a:r>
              <a:rPr kumimoji="1" lang="en-US" altLang="zh-CN" dirty="0" smtClean="0">
                <a:latin typeface="Times New Roman"/>
                <a:cs typeface="Times New Roman"/>
              </a:rPr>
              <a:t>move, pickup, </a:t>
            </a:r>
            <a:r>
              <a:rPr kumimoji="1" lang="en-US" altLang="zh-CN" dirty="0" err="1" smtClean="0">
                <a:latin typeface="Times New Roman"/>
                <a:cs typeface="Times New Roman"/>
              </a:rPr>
              <a:t>dropoff</a:t>
            </a:r>
            <a:endParaRPr kumimoji="1" lang="en-US" altLang="zh-CN" dirty="0" smtClean="0">
              <a:latin typeface="Times New Roman"/>
              <a:cs typeface="Times New Roman"/>
            </a:endParaRPr>
          </a:p>
          <a:p>
            <a:r>
              <a:rPr kumimoji="1" lang="en-US" altLang="zh-CN" dirty="0" smtClean="0">
                <a:solidFill>
                  <a:srgbClr val="0000FF"/>
                </a:solidFill>
                <a:latin typeface="Times New Roman"/>
                <a:cs typeface="Times New Roman"/>
              </a:rPr>
              <a:t>Objects: </a:t>
            </a:r>
          </a:p>
          <a:p>
            <a:pPr lvl="1"/>
            <a:r>
              <a:rPr kumimoji="1" lang="en-US" altLang="zh-CN" dirty="0" smtClean="0">
                <a:latin typeface="Times New Roman"/>
                <a:cs typeface="Times New Roman"/>
              </a:rPr>
              <a:t>Drivers: </a:t>
            </a:r>
            <a:r>
              <a:rPr kumimoji="1" lang="en-US" altLang="zh-CN" i="1" dirty="0" smtClean="0">
                <a:latin typeface="Times New Roman"/>
                <a:cs typeface="Times New Roman"/>
              </a:rPr>
              <a:t>d</a:t>
            </a:r>
            <a:r>
              <a:rPr kumimoji="1" lang="en-US" altLang="zh-CN" i="1" baseline="-25000" dirty="0" smtClean="0">
                <a:latin typeface="Times New Roman"/>
                <a:cs typeface="Times New Roman"/>
              </a:rPr>
              <a:t>1</a:t>
            </a:r>
            <a:r>
              <a:rPr kumimoji="1" lang="en-US" altLang="zh-CN" i="1" dirty="0" smtClean="0">
                <a:latin typeface="Times New Roman"/>
                <a:cs typeface="Times New Roman"/>
              </a:rPr>
              <a:t>, d</a:t>
            </a:r>
            <a:r>
              <a:rPr kumimoji="1" lang="en-US" altLang="zh-CN" i="1" baseline="-25000" dirty="0" smtClean="0">
                <a:latin typeface="Times New Roman"/>
                <a:cs typeface="Times New Roman"/>
              </a:rPr>
              <a:t>2</a:t>
            </a:r>
            <a:r>
              <a:rPr kumimoji="1" lang="en-US" altLang="zh-CN" i="1" dirty="0" smtClean="0">
                <a:latin typeface="Times New Roman"/>
                <a:cs typeface="Times New Roman"/>
              </a:rPr>
              <a:t>, </a:t>
            </a:r>
            <a:r>
              <a:rPr kumimoji="1" lang="mr-IN" altLang="zh-CN" i="1" dirty="0" smtClean="0">
                <a:latin typeface="Times New Roman"/>
                <a:cs typeface="Times New Roman"/>
              </a:rPr>
              <a:t>…</a:t>
            </a:r>
            <a:r>
              <a:rPr kumimoji="1" lang="en-US" altLang="zh-CN" i="1" dirty="0" smtClean="0">
                <a:latin typeface="Times New Roman"/>
                <a:cs typeface="Times New Roman"/>
              </a:rPr>
              <a:t>, </a:t>
            </a:r>
            <a:r>
              <a:rPr kumimoji="1" lang="en-US" altLang="zh-CN" i="1" dirty="0" err="1" smtClean="0">
                <a:latin typeface="Times New Roman"/>
                <a:cs typeface="Times New Roman"/>
              </a:rPr>
              <a:t>d</a:t>
            </a:r>
            <a:r>
              <a:rPr kumimoji="1" lang="en-US" altLang="zh-CN" i="1" baseline="-25000" dirty="0" err="1" smtClean="0">
                <a:latin typeface="Times New Roman"/>
                <a:cs typeface="Times New Roman"/>
              </a:rPr>
              <a:t>k</a:t>
            </a:r>
            <a:endParaRPr kumimoji="1" lang="en-US" altLang="zh-CN" i="1" baseline="-25000" dirty="0" smtClean="0">
              <a:latin typeface="Times New Roman"/>
              <a:cs typeface="Times New Roman"/>
            </a:endParaRPr>
          </a:p>
          <a:p>
            <a:pPr lvl="1"/>
            <a:r>
              <a:rPr kumimoji="1" lang="en-US" altLang="zh-CN" dirty="0" smtClean="0">
                <a:latin typeface="Times New Roman"/>
                <a:cs typeface="Times New Roman"/>
              </a:rPr>
              <a:t>Customers: </a:t>
            </a:r>
            <a:r>
              <a:rPr kumimoji="1" lang="en-US" altLang="zh-CN" i="1" dirty="0" smtClean="0">
                <a:latin typeface="Times New Roman"/>
                <a:cs typeface="Times New Roman"/>
              </a:rPr>
              <a:t>c</a:t>
            </a:r>
            <a:r>
              <a:rPr kumimoji="1" lang="en-US" altLang="zh-CN" i="1" baseline="-25000" dirty="0" smtClean="0">
                <a:latin typeface="Times New Roman"/>
                <a:cs typeface="Times New Roman"/>
              </a:rPr>
              <a:t>1</a:t>
            </a:r>
            <a:r>
              <a:rPr kumimoji="1" lang="en-US" altLang="zh-CN" i="1" dirty="0" smtClean="0">
                <a:latin typeface="Times New Roman"/>
                <a:cs typeface="Times New Roman"/>
              </a:rPr>
              <a:t>, c</a:t>
            </a:r>
            <a:r>
              <a:rPr kumimoji="1" lang="en-US" altLang="zh-CN" i="1" baseline="-25000" dirty="0" smtClean="0">
                <a:latin typeface="Times New Roman"/>
                <a:cs typeface="Times New Roman"/>
              </a:rPr>
              <a:t>2</a:t>
            </a:r>
            <a:r>
              <a:rPr kumimoji="1" lang="en-US" altLang="zh-CN" i="1" dirty="0" smtClean="0">
                <a:latin typeface="Times New Roman"/>
                <a:cs typeface="Times New Roman"/>
              </a:rPr>
              <a:t>, </a:t>
            </a:r>
            <a:r>
              <a:rPr kumimoji="1" lang="mr-IN" altLang="zh-CN" i="1" dirty="0" smtClean="0">
                <a:latin typeface="Times New Roman"/>
                <a:cs typeface="Times New Roman"/>
              </a:rPr>
              <a:t>…</a:t>
            </a:r>
            <a:r>
              <a:rPr kumimoji="1" lang="en-US" altLang="zh-CN" i="1" dirty="0" smtClean="0">
                <a:latin typeface="Times New Roman"/>
                <a:cs typeface="Times New Roman"/>
              </a:rPr>
              <a:t>, </a:t>
            </a:r>
            <a:r>
              <a:rPr kumimoji="1" lang="en-US" altLang="zh-CN" i="1" dirty="0" err="1" smtClean="0">
                <a:latin typeface="Times New Roman"/>
                <a:cs typeface="Times New Roman"/>
              </a:rPr>
              <a:t>c</a:t>
            </a:r>
            <a:r>
              <a:rPr kumimoji="1" lang="en-US" altLang="zh-CN" i="1" baseline="-25000" dirty="0" err="1" smtClean="0">
                <a:latin typeface="Times New Roman"/>
                <a:cs typeface="Times New Roman"/>
              </a:rPr>
              <a:t>t</a:t>
            </a:r>
            <a:endParaRPr kumimoji="1" lang="en-US" altLang="zh-CN" i="1" baseline="-25000" dirty="0" smtClean="0">
              <a:latin typeface="Times New Roman"/>
              <a:cs typeface="Times New Roman"/>
            </a:endParaRPr>
          </a:p>
          <a:p>
            <a:pPr lvl="1"/>
            <a:r>
              <a:rPr kumimoji="1" lang="en-US" altLang="zh-CN" dirty="0" smtClean="0">
                <a:latin typeface="Times New Roman"/>
                <a:cs typeface="Times New Roman"/>
              </a:rPr>
              <a:t>Locations: </a:t>
            </a:r>
            <a:r>
              <a:rPr kumimoji="1" lang="en-US" altLang="zh-CN" i="1" dirty="0" smtClean="0">
                <a:latin typeface="Times New Roman"/>
                <a:cs typeface="Times New Roman"/>
              </a:rPr>
              <a:t>l</a:t>
            </a:r>
            <a:r>
              <a:rPr kumimoji="1" lang="en-US" altLang="zh-CN" i="1" baseline="-25000" dirty="0" smtClean="0">
                <a:latin typeface="Times New Roman"/>
                <a:cs typeface="Times New Roman"/>
              </a:rPr>
              <a:t>1</a:t>
            </a:r>
            <a:r>
              <a:rPr kumimoji="1" lang="en-US" altLang="zh-CN" i="1" dirty="0" smtClean="0">
                <a:latin typeface="Times New Roman"/>
                <a:cs typeface="Times New Roman"/>
              </a:rPr>
              <a:t>, l</a:t>
            </a:r>
            <a:r>
              <a:rPr kumimoji="1" lang="en-US" altLang="zh-CN" i="1" baseline="-25000" dirty="0" smtClean="0">
                <a:latin typeface="Times New Roman"/>
                <a:cs typeface="Times New Roman"/>
              </a:rPr>
              <a:t>2</a:t>
            </a:r>
            <a:r>
              <a:rPr kumimoji="1" lang="en-US" altLang="zh-CN" i="1" dirty="0" smtClean="0">
                <a:latin typeface="Times New Roman"/>
                <a:cs typeface="Times New Roman"/>
              </a:rPr>
              <a:t>, </a:t>
            </a:r>
            <a:r>
              <a:rPr kumimoji="1" lang="mr-IN" altLang="zh-CN" i="1" dirty="0" smtClean="0">
                <a:latin typeface="Times New Roman"/>
                <a:cs typeface="Times New Roman"/>
              </a:rPr>
              <a:t>…</a:t>
            </a:r>
            <a:r>
              <a:rPr kumimoji="1" lang="en-US" altLang="zh-CN" i="1" dirty="0" smtClean="0">
                <a:latin typeface="Times New Roman"/>
                <a:cs typeface="Times New Roman"/>
              </a:rPr>
              <a:t>, </a:t>
            </a:r>
            <a:r>
              <a:rPr kumimoji="1" lang="en-US" altLang="zh-CN" i="1" dirty="0" err="1" smtClean="0">
                <a:latin typeface="Times New Roman"/>
                <a:cs typeface="Times New Roman"/>
              </a:rPr>
              <a:t>l</a:t>
            </a:r>
            <a:r>
              <a:rPr kumimoji="1" lang="en-US" altLang="zh-CN" i="1" baseline="-25000" dirty="0" err="1" smtClean="0">
                <a:latin typeface="Times New Roman"/>
                <a:cs typeface="Times New Roman"/>
              </a:rPr>
              <a:t>h</a:t>
            </a:r>
            <a:endParaRPr kumimoji="1" lang="en-US" altLang="zh-CN" i="1" baseline="-25000" dirty="0" smtClean="0">
              <a:latin typeface="Times New Roman"/>
              <a:cs typeface="Times New Roman"/>
            </a:endParaRPr>
          </a:p>
          <a:p>
            <a:r>
              <a:rPr kumimoji="1" lang="en-US" altLang="zh-CN" dirty="0" smtClean="0">
                <a:solidFill>
                  <a:srgbClr val="0000FF"/>
                </a:solidFill>
                <a:latin typeface="Times New Roman"/>
                <a:cs typeface="Times New Roman"/>
              </a:rPr>
              <a:t>Initial and goal states:</a:t>
            </a:r>
          </a:p>
          <a:p>
            <a:pPr lvl="1"/>
            <a:r>
              <a:rPr kumimoji="1" lang="en-US" altLang="zh-CN" dirty="0" smtClean="0">
                <a:latin typeface="Times New Roman"/>
                <a:cs typeface="Times New Roman"/>
              </a:rPr>
              <a:t>Status of objects</a:t>
            </a:r>
            <a:endParaRPr kumimoji="1" lang="zh-CN" altLang="en-US" dirty="0">
              <a:latin typeface="Times New Roman"/>
              <a:cs typeface="Times New Roman"/>
            </a:endParaRPr>
          </a:p>
        </p:txBody>
      </p:sp>
      <p:pic>
        <p:nvPicPr>
          <p:cNvPr id="6" name="图片 5" descr="carsharing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208" y="3509718"/>
            <a:ext cx="4228607" cy="3170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29906" y="1876527"/>
            <a:ext cx="3929741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 smtClean="0">
                <a:solidFill>
                  <a:srgbClr val="008000"/>
                </a:solidFill>
              </a:rPr>
              <a:t>Replanning</a:t>
            </a:r>
            <a:r>
              <a:rPr kumimoji="1" lang="en-US" altLang="zh-CN" sz="2400" dirty="0" smtClean="0">
                <a:solidFill>
                  <a:srgbClr val="008000"/>
                </a:solidFill>
              </a:rPr>
              <a:t> every other 5min!</a:t>
            </a:r>
            <a:endParaRPr kumimoji="1" lang="zh-CN" alt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732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Topic 3: Take-out scheduling system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570403" cy="4525963"/>
          </a:xfrm>
        </p:spPr>
        <p:txBody>
          <a:bodyPr/>
          <a:lstStyle/>
          <a:p>
            <a:r>
              <a:rPr kumimoji="1" lang="en-US" altLang="zh-CN" dirty="0" smtClean="0"/>
              <a:t>Objects ?</a:t>
            </a:r>
          </a:p>
          <a:p>
            <a:pPr lvl="1"/>
            <a:r>
              <a:rPr kumimoji="1" lang="en-US" altLang="zh-CN" dirty="0" smtClean="0"/>
              <a:t>Orders</a:t>
            </a:r>
          </a:p>
          <a:p>
            <a:pPr lvl="1"/>
            <a:r>
              <a:rPr kumimoji="1" lang="en-US" altLang="zh-CN" dirty="0" smtClean="0"/>
              <a:t>Runners</a:t>
            </a:r>
          </a:p>
          <a:p>
            <a:pPr lvl="1"/>
            <a:r>
              <a:rPr kumimoji="1" lang="en-US" altLang="zh-CN" dirty="0" smtClean="0"/>
              <a:t>Maps</a:t>
            </a:r>
          </a:p>
          <a:p>
            <a:r>
              <a:rPr kumimoji="1" lang="en-US" altLang="zh-CN" dirty="0" smtClean="0"/>
              <a:t>Predicates ?</a:t>
            </a:r>
          </a:p>
          <a:p>
            <a:r>
              <a:rPr kumimoji="1" lang="en-US" altLang="zh-CN" dirty="0" smtClean="0"/>
              <a:t>Actions ?</a:t>
            </a:r>
          </a:p>
          <a:p>
            <a:r>
              <a:rPr kumimoji="1" lang="en-US" altLang="zh-CN" dirty="0" smtClean="0"/>
              <a:t>Initial and goal states ?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553" y="1713327"/>
            <a:ext cx="4292176" cy="23845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682" y="4525825"/>
            <a:ext cx="1600338" cy="16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1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5082" y="274637"/>
            <a:ext cx="7041651" cy="6323169"/>
          </a:xfrm>
        </p:spPr>
        <p:txBody>
          <a:bodyPr/>
          <a:lstStyle/>
          <a:p>
            <a:r>
              <a:rPr kumimoji="1" lang="en-US" altLang="zh-CN" sz="6000" dirty="0" smtClean="0">
                <a:solidFill>
                  <a:srgbClr val="0000FF"/>
                </a:solidFill>
              </a:rPr>
              <a:t>The end!</a:t>
            </a:r>
            <a:br>
              <a:rPr kumimoji="1" lang="en-US" altLang="zh-CN" sz="6000" dirty="0" smtClean="0">
                <a:solidFill>
                  <a:srgbClr val="0000FF"/>
                </a:solidFill>
              </a:rPr>
            </a:b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>
                <a:solidFill>
                  <a:srgbClr val="008000"/>
                </a:solidFill>
              </a:rPr>
              <a:t>Build your own applications easily!</a:t>
            </a:r>
            <a:endParaRPr kumimoji="1" lang="zh-CN" alt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224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298</Words>
  <Application>Microsoft Macintosh PowerPoint</Application>
  <PresentationFormat>全屏显示(4:3)</PresentationFormat>
  <Paragraphs>55</Paragraphs>
  <Slides>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Office 主题</vt:lpstr>
      <vt:lpstr>How to create your own applications with planning</vt:lpstr>
      <vt:lpstr>Topic 1: solve 8-puzzle problems</vt:lpstr>
      <vt:lpstr>Topic 1: solve 8-puzzle problems (continued)</vt:lpstr>
      <vt:lpstr>Topic 1: solve 8-puzzle problems (continued)</vt:lpstr>
      <vt:lpstr>Topic 1: solve 8-puzzle problems (continued)</vt:lpstr>
      <vt:lpstr>Topic 2: car sharing system</vt:lpstr>
      <vt:lpstr>Topic 3: Take-out scheduling system</vt:lpstr>
      <vt:lpstr>The end!  Build your own applications easily!</vt:lpstr>
    </vt:vector>
  </TitlesOfParts>
  <Company>sysu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create your own applications with planning</dc:title>
  <dc:creator>Hankz Hankui Zhuo</dc:creator>
  <cp:lastModifiedBy>Hankz Hankui Zhuo</cp:lastModifiedBy>
  <cp:revision>11</cp:revision>
  <dcterms:created xsi:type="dcterms:W3CDTF">2019-05-08T03:34:34Z</dcterms:created>
  <dcterms:modified xsi:type="dcterms:W3CDTF">2019-05-08T05:50:51Z</dcterms:modified>
</cp:coreProperties>
</file>